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Ubuntu"/>
      <p:regular r:id="rId17"/>
      <p:bold r:id="rId18"/>
      <p:italic r:id="rId19"/>
      <p:boldItalic r:id="rId20"/>
    </p:embeddedFont>
    <p:embeddedFont>
      <p:font typeface="Proxima Nova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Ubuntu-boldItalic.fntdata"/><Relationship Id="rId11" Type="http://schemas.openxmlformats.org/officeDocument/2006/relationships/slide" Target="slides/slide6.xml"/><Relationship Id="rId22" Type="http://schemas.openxmlformats.org/officeDocument/2006/relationships/font" Target="fonts/ProximaNova-bold.fntdata"/><Relationship Id="rId10" Type="http://schemas.openxmlformats.org/officeDocument/2006/relationships/slide" Target="slides/slide5.xml"/><Relationship Id="rId21" Type="http://schemas.openxmlformats.org/officeDocument/2006/relationships/font" Target="fonts/ProximaNova-regular.fntdata"/><Relationship Id="rId13" Type="http://schemas.openxmlformats.org/officeDocument/2006/relationships/slide" Target="slides/slide8.xml"/><Relationship Id="rId24" Type="http://schemas.openxmlformats.org/officeDocument/2006/relationships/font" Target="fonts/ProximaNova-boldItalic.fntdata"/><Relationship Id="rId12" Type="http://schemas.openxmlformats.org/officeDocument/2006/relationships/slide" Target="slides/slide7.xml"/><Relationship Id="rId23" Type="http://schemas.openxmlformats.org/officeDocument/2006/relationships/font" Target="fonts/ProximaNova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Ubuntu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Ubuntu-italic.fntdata"/><Relationship Id="rId6" Type="http://schemas.openxmlformats.org/officeDocument/2006/relationships/slide" Target="slides/slide1.xml"/><Relationship Id="rId18" Type="http://schemas.openxmlformats.org/officeDocument/2006/relationships/font" Target="fonts/Ubuntu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apo.st/4aITdSx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13b453c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e13b453c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check box for open license…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MOU’s with some collaborators like OpenSpace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DOI and Rules of the Road for usage of the dataset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e180859b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e180859b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72336f22c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72336f22c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e13b453c5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e13b453c5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https://wapo.st/4aITdSx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special about the UK? A powerhouse of reports!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Tracking with population.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e0efe8903e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e0efe8903e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595959"/>
                </a:solidFill>
              </a:rPr>
              <a:t>Another way to say this, Gannon superstorm demonstrates (10x) the power of digital cameras to track aurora and boundaries.</a:t>
            </a:r>
            <a:endParaRPr b="1"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Could also be a whole timeline of Educational Results &amp; Collabs too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 of forms, e.g. document of SAR arc, red aurora, boundaries (from corona tracking)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Stitching of photos at scales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Cluster algorithm accuracy and people’s response to be analyzed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36a5cde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e36a5cde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731db7e97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731db7e97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didn’t this storm have Great red aurora?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map out the SAR arcs by combining heterogenous data.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74aa4aafa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74aa4aafa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slide could be reworked into not pros/cons per se, but a series of statements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(not easy to add pieces onto, compared to other map products)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e0efe8903e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e0efe8903e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36a5cdec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e36a5cdec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8.gif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20" Type="http://schemas.openxmlformats.org/officeDocument/2006/relationships/hyperlink" Target="https://doi.org/https://doi.org/10.1016/j.jastp.2018.05.006" TargetMode="External"/><Relationship Id="rId11" Type="http://schemas.openxmlformats.org/officeDocument/2006/relationships/hyperlink" Target="https://doi.org/https://doi.org/10.1002/2016EA000167" TargetMode="External"/><Relationship Id="rId10" Type="http://schemas.openxmlformats.org/officeDocument/2006/relationships/hyperlink" Target="https://doi.org/10.1609/hcomp.v2i1.13212" TargetMode="External"/><Relationship Id="rId13" Type="http://schemas.openxmlformats.org/officeDocument/2006/relationships/hyperlink" Target="https://doi.org/https://doi.org/10.1002/2015GL063709" TargetMode="External"/><Relationship Id="rId12" Type="http://schemas.openxmlformats.org/officeDocument/2006/relationships/hyperlink" Target="https://doi.org/10.1093/astrogeo/atv089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idl.iscram.org/files/nicklalone/2015/1270_NickLaLone_etal2015.pdf" TargetMode="External"/><Relationship Id="rId4" Type="http://schemas.openxmlformats.org/officeDocument/2006/relationships/hyperlink" Target="https://doi.org/10.1145/2685553.2702671" TargetMode="External"/><Relationship Id="rId9" Type="http://schemas.openxmlformats.org/officeDocument/2006/relationships/hyperlink" Target="https://doi.org/https://doi.org/10.1029/2020AV000183" TargetMode="External"/><Relationship Id="rId15" Type="http://schemas.openxmlformats.org/officeDocument/2006/relationships/hyperlink" Target="https://doi.org/https://doi.org/10.1002/2015SW001320" TargetMode="External"/><Relationship Id="rId14" Type="http://schemas.openxmlformats.org/officeDocument/2006/relationships/hyperlink" Target="https://doi.org/10.5334/cstp.52" TargetMode="External"/><Relationship Id="rId17" Type="http://schemas.openxmlformats.org/officeDocument/2006/relationships/hyperlink" Target="https://doi.org/10.3389/fspas.2023.1184171" TargetMode="External"/><Relationship Id="rId16" Type="http://schemas.openxmlformats.org/officeDocument/2006/relationships/hyperlink" Target="https://doi.org/10.5334/cstp.536" TargetMode="External"/><Relationship Id="rId5" Type="http://schemas.openxmlformats.org/officeDocument/2006/relationships/hyperlink" Target="https://doi.org/10.3389/fspas.2023.1165254" TargetMode="External"/><Relationship Id="rId19" Type="http://schemas.openxmlformats.org/officeDocument/2006/relationships/hyperlink" Target="https://doi.org/https://doi.org/10.1029/2018EA000454" TargetMode="External"/><Relationship Id="rId6" Type="http://schemas.openxmlformats.org/officeDocument/2006/relationships/hyperlink" Target="https://doi.org/10.3389/fspas.2022.1067571" TargetMode="External"/><Relationship Id="rId18" Type="http://schemas.openxmlformats.org/officeDocument/2006/relationships/hyperlink" Target="https://doi.org/https://doi.org/10.1029/2019SW002384" TargetMode="External"/><Relationship Id="rId7" Type="http://schemas.openxmlformats.org/officeDocument/2006/relationships/hyperlink" Target="https://doi.org/https://doi.org/10.1002/2015SW001214" TargetMode="External"/><Relationship Id="rId8" Type="http://schemas.openxmlformats.org/officeDocument/2006/relationships/hyperlink" Target="https://doi.org/doi:10.1126/sciadv.aaq0030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hyperlink" Target="https://science.nasa.gov/science-research/heliophysics/aurorasaurus-roars-during-historic-solar-storm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hyperlink" Target="https://aurorasaurus.org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oi.org/https://doi.org/10.1002/2015GL063709" TargetMode="External"/><Relationship Id="rId4" Type="http://schemas.openxmlformats.org/officeDocument/2006/relationships/hyperlink" Target="https://doi.org/https://doi.org/10.1002/2015SW001214" TargetMode="External"/><Relationship Id="rId10" Type="http://schemas.openxmlformats.org/officeDocument/2006/relationships/hyperlink" Target="https://doi.org/https://doi.org/10.1029/2018EA000454" TargetMode="External"/><Relationship Id="rId9" Type="http://schemas.openxmlformats.org/officeDocument/2006/relationships/hyperlink" Target="https://doi.org/doi:10.1126/sciadv.aaq0030" TargetMode="External"/><Relationship Id="rId5" Type="http://schemas.openxmlformats.org/officeDocument/2006/relationships/hyperlink" Target="https://doi.org/https://doi.org/10.1002/2016EA000167" TargetMode="External"/><Relationship Id="rId6" Type="http://schemas.openxmlformats.org/officeDocument/2006/relationships/hyperlink" Target="https://doi.org/https://doi.org/10.1002/2015SW001320" TargetMode="External"/><Relationship Id="rId7" Type="http://schemas.openxmlformats.org/officeDocument/2006/relationships/hyperlink" Target="https://doi.org/https://doi.org/10.1016/j.jastp.2018.05.006" TargetMode="External"/><Relationship Id="rId8" Type="http://schemas.openxmlformats.org/officeDocument/2006/relationships/hyperlink" Target="https://blog.aurorasaurus.org/?p=2030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10.png"/><Relationship Id="rId6" Type="http://schemas.openxmlformats.org/officeDocument/2006/relationships/image" Target="../media/image13.jpg"/><Relationship Id="rId7" Type="http://schemas.openxmlformats.org/officeDocument/2006/relationships/hyperlink" Target="https://blog.aurorasaurus.org/?p=2030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992399" cy="28082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9246675" y="1999200"/>
            <a:ext cx="3977100" cy="31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6F6F6"/>
                </a:solidFill>
                <a:highlight>
                  <a:srgbClr val="17171B"/>
                </a:highlight>
                <a:latin typeface="Proxima Nova"/>
                <a:ea typeface="Proxima Nova"/>
                <a:cs typeface="Proxima Nova"/>
                <a:sym typeface="Proxima Nova"/>
              </a:rPr>
              <a:t>“Cameras — even standard cell phone cameras — are much more sensitive to the colors of the aurora than they were in the past. By collecting photos from around the world, we have a huge opportunity to learn more about auroras through citizen science.” </a:t>
            </a:r>
            <a:br>
              <a:rPr lang="en" sz="2000">
                <a:solidFill>
                  <a:srgbClr val="F6F6F6"/>
                </a:solidFill>
                <a:highlight>
                  <a:srgbClr val="17171B"/>
                </a:highlight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2000">
                <a:solidFill>
                  <a:srgbClr val="F6F6F6"/>
                </a:solidFill>
                <a:highlight>
                  <a:srgbClr val="17171B"/>
                </a:highlight>
                <a:latin typeface="Proxima Nova"/>
                <a:ea typeface="Proxima Nova"/>
                <a:cs typeface="Proxima Nova"/>
                <a:sym typeface="Proxima Nova"/>
              </a:rPr>
              <a:t>- Dr. Liz MacDonald</a:t>
            </a:r>
            <a:endParaRPr sz="2000">
              <a:solidFill>
                <a:srgbClr val="F6F6F6"/>
              </a:solidFill>
              <a:highlight>
                <a:srgbClr val="17171B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6" name="Google Shape;56;p13" title="May 10-11-major-storm-gif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862368"/>
            <a:ext cx="4572001" cy="228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title="Liz-storm-screenshots-May-10-11-2024.gif"/>
          <p:cNvPicPr preferRelativeResize="0"/>
          <p:nvPr/>
        </p:nvPicPr>
        <p:blipFill/>
        <p:spPr>
          <a:xfrm>
            <a:off x="-4827675" y="2808213"/>
            <a:ext cx="4572001" cy="219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1738" y="51525"/>
            <a:ext cx="4095599" cy="218999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4992400" y="2295750"/>
            <a:ext cx="40956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999999"/>
                </a:solidFill>
              </a:rPr>
              <a:t>Photo by Gunjan Sinha, acquired on May 11, 2024, from near Saskatoon in Saskatchewan, Canada, published in NASA Earth Observatory</a:t>
            </a:r>
            <a:endParaRPr sz="9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887974"/>
            <a:ext cx="3421660" cy="228112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3421650" y="2862375"/>
            <a:ext cx="1047600" cy="21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Photo by Kashmir Wilkinson, </a:t>
            </a:r>
            <a:endParaRPr sz="9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May 11, 2024, from the Olympic Peninsula in Washington, U.S., published in NASA Earth Observatory</a:t>
            </a:r>
            <a:endParaRPr sz="9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5867400" y="3978975"/>
            <a:ext cx="214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Preliminary view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5297200" y="-20675"/>
            <a:ext cx="39771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GEM Mini-report: Liz MacDonald, Laura Edson, Francesca di Mare, &amp; more!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Aurorasaurus Data</a:t>
            </a:r>
            <a:endParaRPr/>
          </a:p>
        </p:txBody>
      </p:sp>
      <p:sp>
        <p:nvSpPr>
          <p:cNvPr id="142" name="Google Shape;14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Includes precise times, locations, photos (optional), form responses, and freeform comments.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Subject to terms of use, generally available for collaboration with scientific community, IRB approved and protections in place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Not completely open, as appropriate for citizen scientist images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Data validation, cleaning, and release of anonymized data for this new event is in process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Contact us at aurorasaurus.info@gmail.com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Bibliography</a:t>
            </a:r>
            <a:endParaRPr/>
          </a:p>
        </p:txBody>
      </p:sp>
      <p:sp>
        <p:nvSpPr>
          <p:cNvPr id="148" name="Google Shape;148;p23"/>
          <p:cNvSpPr txBox="1"/>
          <p:nvPr/>
        </p:nvSpPr>
        <p:spPr>
          <a:xfrm>
            <a:off x="3960550" y="265775"/>
            <a:ext cx="4871700" cy="47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50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Lalone, N., Tapia, A., Case, N., MacDonald, E., &amp; Heavner, M. (2015).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Hybrid Community Participation In Crowdsourced Early Warning Systems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ISCRAM 2015 Conference Proceedings 12th International Conference on Information Systems for Crisis Response and Management,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https://idl.iscram.org/files/nicklalone/2015/1270_NickLaLone_etal2015.pdf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LaLone, N., Tapia, A., MacDonald, E., Case, N., Hall, M., Clayton, J., &amp; Heavner, M. J. (2015).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Harnessing Twitter and Crowdsourcing to Augment Aurora Forecasting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Proceedings of the 18th ACM Conference Companion on Computer Supported Cooperative Work &amp; Social Computing, Vancouver, BC, Canada.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https://doi.org/10.1145/2685553.2702671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Ledvina, V., Brandt, L., MacDonald, E., Frissell, N., Anderson, J., Chen, T. Y., . . . Sinha, G. (2023). Agile collaboration: Citizen science as a transdisciplinary approach to heliophysics [Perspective].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Frontiers in Astronomy and Space Sciences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10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https://doi.org/10.3389/fspas.2023.1165254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Ledvina, V. E. (2023). Agile Collaboration: Citizen Science as a Transdisciplinary Approach to Heliophysics. In L. Brandt, E. MacDonald, N. Frissell, J. Anderson, T. Chen, R. French, F. Di Mare, A. Grover, K. Battams, K. Sigsbee, B. Gallardo-Lacourt, D. Lach, J. Shaw, M. Hunnekuhl, B. Kosar, W. Barkhouse, T. Young, C. Kedhambadi, D. S. Ozturk, S. G. Claudepierre, C. Dong, A. Witteman, J. Kuzub, E. Palmeiro, &amp; G. Sinha (Eds.): White Paper submitted to the Heliophysics 2024–2033 Decadal Survey.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Ledvina, V. E., McGranaghan, R. M., Palmerio, E., Halford, A. J., Brandt, L., Thayer, A., . . . Kuzub, J. (2023). How Open Data and Interdisciplinary Collaboration Improve Our</a:t>
            </a:r>
            <a:b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Understanding of Space Weather: A Risk &amp; Resiliency Perspective. In: White Paper submitted to the Heliophysics 2024–2033 Decadal Survey.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Ledvina, V. E., Palmerio, E., McGranaghan, R. M., Halford, A. J., Thayer, A., Brandt, L., . . . Kuzub, J. (2022). How open data and interdisciplinary collaboration improve our understanding of space weather: A risk and resiliency perspective [Perspective].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Frontiers in Astronomy and Space Sciences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9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https://doi.org/10.3389/fspas.2022.1067571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MacDonald, E. (2018). STEVE and the Citizen Scientists [Article].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American Scientist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106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283+.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MacDonald, E., Halford, A., Ledvina, V., Rowland, D., Ozturk, D., di Mare, F., . . . Ridley, A. (2023). Science for all: The case for Citizen Science in all NASA missions. In: White Paper submitted to the Heliophysics 2024–2033 Decadal Survey.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MacDonald, E. A., Case, N. A., Clayton, J. H., Hall, M. K., Heavner, M., Lalone, N., . . . Tapia, A. (2015). Aurorasaurus: A citizen science platform for viewing and reporting the aurora.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Space Weather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13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(9), 548-559.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https://doi.org/https://doi.org/10.1002/2015SW001214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MacDonald, E. A., Donovan, E., Nishimura, Y., Case, N. A., Gillies, D. M., Gallardo-Lacourt, B., . . . Schofield, I. (2018). New science in plain sight: Citizen scientists lead to the discovery of optical structure in the upper atmosphere.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Science Advances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4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(3), eaaq0030.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https://doi.org/doi:10.1126/sciadv.aaq0030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Semeter, J., Hunnekuhl, M., MacDonald, E., Hirsch, M., Zeller, N., Chernenkoff, A., &amp; Wang, J. (2020). The Mysterious Green Streaks Below STEVE.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AGU Advances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1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(4), e2020AV000183.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https://doi.org/https://doi.org/10.1029/2020AV000183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Tapia, A., LaLone, N., MacDonald, E., Hall, M., Case, N., &amp; Heavner, M. (2014). AURORASAURUS: Citizen Science, Early Warning Systems and Space Weather.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Proceedings of the AAAI Conference on Human Computation and Crowdsourcing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2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(1), 30-32.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https://doi.org/10.1609/hcomp.v2i1.13212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Tapia, A. H., Lalone, N., MacDonald, E. A., Priedhorsky, R., &amp; Hall, M. (2014). Crowdsourcing rare events: Using curiosity to draw participants into science and early warning systems. International Conference on Information Systems for Crisis Response and Management.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>
            <a:off x="311700" y="1152475"/>
            <a:ext cx="377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50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Case, N. A., Kingman, D., &amp; MacDonald, E. A. (2016). A real-time hybrid aurora alert system: Combining citizen science reports with an auroral oval model.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Earth and Space Science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3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(6), 257-265.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https://doi.org/https://doi.org/10.1002/2016EA000167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Case, N. A., &amp; MacDonald, E. A. (2015). Aurorasaurus and the St Patrick's Day storm.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Astronomy &amp; Geophysics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56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(3), 3.13-13.14.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https://doi.org/10.1093/astrogeo/atv089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Case, N. A., MacDonald, E. A., Heavner, M., Tapia, A. H., &amp; Lalone, N. (2015). Mapping auroral activity with Twitter.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Geophysical Research Letters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42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(10), 3668-3676.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https://doi.org/https://doi.org/10.1002/2015GL063709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Case, N. A., MacDonald, E. A., McCloat, S., Lalone, N., &amp; Tapia, A. (2016). Determining the Accuracy of Crowdsourced Tweet Verification for Auroral Research.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Citizen Science: Theory and Practice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https://doi.org/10.5334/cstp.52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Case, N. A., MacDonald, E. A., &amp; Viereck, R. (2016). Using citizen science reports to define the equatorial extent of auroral visibility.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Space Weather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14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(3), 198-209.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https://doi.org/https://doi.org/10.1002/2015SW001320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Edson, L. B., MacDonald, E., Fischer, H., &amp; Cawood, A. (2024). Practical Applications of a Participatory Science Project Evaluation Tool: Perspectives from Across Earth and Space Science 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Citizen Science: Theory and Practice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9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(1), 10.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https://doi.org/10.5334/cstp.536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Frissell, N. A., Ackermann, J. R., Alexander, J. N., Benedict, R. L., Blackwell, W. C., Boedicker, R. K., . . . Yadav, N. (2023). Heliophysics and amateur radio: citizen science collaborations for atmospheric, ionospheric, and space physics research and operations [Review].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Frontiers in Astronomy and Space Sciences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10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https://doi.org/10.3389/fspas.2023.1184171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Hunnekuhl, M., &amp; MacDonald, E. (2020). Early Ground-Based Work by Auroral Pioneer Carl Størmer on the High-Altitude Detached Subauroral Arcs Now Known as “STEVE”.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Space Weather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18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(3), e2019SW002384.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https://doi.org/https://doi.org/10.1029/2019SW002384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Kosar, B. C., MacDonald, E. A., Case, N. A., &amp; Heavner, M. (2018). Aurorasaurus Database of Real-Time, Crowd-Sourced Aurora Data for Space Weather Research.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Earth and Space Science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5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(12), 970-980.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https://doi.org/https://doi.org/10.1029/2018EA000454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Kosar, B. C., MacDonald, E. A., Case, N. A., Zhang, Y., Mitchell, E. J., &amp; Viereck, R. (2018b). A case study comparing citizen science aurora data with global auroral boundaries derived from satellite imagery and empirical models 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Journal of Atmospheric and Solar-Terrestrial Physics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177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274-282. </a:t>
            </a:r>
            <a:r>
              <a:rPr lang="en" sz="120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https://doi.org/https://doi.org/10.1016/j.jastp.2018.05.006</a:t>
            </a:r>
            <a:endParaRPr sz="1200">
              <a:solidFill>
                <a:srgbClr val="005A8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50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LaLone, N., &amp; Tapia, A. (2016). Three lessons from aurorasaurus about public facing information system design. In V. A. B. S. Pedro Antunes, Andrea H. Tapia, Kathleen Ann Moore, 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João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Porto de Albuquerque, 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ISCRAM 2016 Conference Proceedings - 13th International Conference on Information Systems for Crisis Response and Management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13th International Conference on Information Systems for Crisis Response and Management, ISCRAM 2016, Rio de Janeiro, Brazil.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5143500" y="0"/>
            <a:ext cx="40695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4CCCC"/>
                </a:solidFill>
                <a:latin typeface="Ubuntu"/>
                <a:ea typeface="Ubuntu"/>
                <a:cs typeface="Ubuntu"/>
                <a:sym typeface="Ubuntu"/>
              </a:rPr>
              <a:t>"Aurorasaurus made all the difference for me. I was able to see [the aurora] in Oakland, CA, and knew it was coming based upon user data in Reno." Damon T</a:t>
            </a:r>
            <a:endParaRPr sz="1600">
              <a:solidFill>
                <a:srgbClr val="F4CCC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4036750" y="584700"/>
            <a:ext cx="16761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</a:rPr>
              <a:t>Since 2014</a:t>
            </a:r>
            <a:endParaRPr sz="1000">
              <a:solidFill>
                <a:schemeClr val="accent3"/>
              </a:solidFill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4500" y="2264625"/>
            <a:ext cx="3967499" cy="195979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5169175" y="4150250"/>
            <a:ext cx="3967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Users in Texas and Alabama received special alerts generated by nearby </a:t>
            </a:r>
            <a:r>
              <a:rPr lang="en" sz="1800" u="sng">
                <a:solidFill>
                  <a:schemeClr val="lt2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Aurorasaurus</a:t>
            </a:r>
            <a:r>
              <a:rPr lang="en" sz="1800">
                <a:solidFill>
                  <a:schemeClr val="lt2"/>
                </a:solidFill>
              </a:rPr>
              <a:t> reporters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5387875" y="1466813"/>
            <a:ext cx="3530100" cy="51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</a:t>
            </a:r>
            <a:r>
              <a:rPr lang="en">
                <a:solidFill>
                  <a:schemeClr val="dk2"/>
                </a:solidFill>
              </a:rPr>
              <a:t>esources for educators here: https://infiniscope.org/page/aurorasaurus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3191925" y="2419350"/>
            <a:ext cx="18981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(</a:t>
            </a:r>
            <a:r>
              <a:rPr lang="en">
                <a:solidFill>
                  <a:schemeClr val="lt1"/>
                </a:solidFill>
              </a:rPr>
              <a:t>l</a:t>
            </a:r>
            <a:r>
              <a:rPr lang="en">
                <a:solidFill>
                  <a:schemeClr val="lt1"/>
                </a:solidFill>
              </a:rPr>
              <a:t>ocation, time, terms of use are required)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9475"/>
            <a:ext cx="3356650" cy="268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7325" y="-19475"/>
            <a:ext cx="3356669" cy="2685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3373575" y="827525"/>
            <a:ext cx="2384100" cy="18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</a:rPr>
              <a:t>Around 4,000 people submitted aurora observations during the extreme May 2024 geomagnetic storm to Aurorasaurus.org, which uses the information for scientific research.</a:t>
            </a:r>
            <a:endParaRPr sz="10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25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Source: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Aurorasaurus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2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TIM MEKO AND KASHA PATEL / THE WASHINGTON POST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82" name="Google Shape;82;p15"/>
          <p:cNvSpPr txBox="1"/>
          <p:nvPr>
            <p:ph idx="1" type="subTitle"/>
          </p:nvPr>
        </p:nvSpPr>
        <p:spPr>
          <a:xfrm>
            <a:off x="311700" y="2722025"/>
            <a:ext cx="8700600" cy="24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5306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Includes precise times, locations, digital photos (optional), form responses (including color, type, activity level, location in the sky), and freeform comments. </a:t>
            </a:r>
            <a:endParaRPr/>
          </a:p>
          <a:p>
            <a:pPr indent="-35306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Subject to terms of use, generally available for scientific collaboration with us, IRB approved and protections in place</a:t>
            </a:r>
            <a:endParaRPr/>
          </a:p>
          <a:p>
            <a:pPr indent="-35306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Not completely open, as appropriate for citizen scientist images</a:t>
            </a:r>
            <a:endParaRPr/>
          </a:p>
          <a:p>
            <a:pPr indent="-35306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Data validation, cleaning, and release of anonymized data for this new event is in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us at aurorasaurus.info@gmail.com</a:t>
            </a:r>
            <a:endParaRPr/>
          </a:p>
        </p:txBody>
      </p:sp>
      <p:sp>
        <p:nvSpPr>
          <p:cNvPr id="83" name="Google Shape;83;p15"/>
          <p:cNvSpPr txBox="1"/>
          <p:nvPr>
            <p:ph type="ctrTitle"/>
          </p:nvPr>
        </p:nvSpPr>
        <p:spPr>
          <a:xfrm>
            <a:off x="3327000" y="438225"/>
            <a:ext cx="7329000" cy="52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80"/>
              <a:t>Aurorasaurus </a:t>
            </a:r>
            <a:endParaRPr sz="28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80"/>
              <a:t>Data</a:t>
            </a:r>
            <a:endParaRPr sz="288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311700" y="0"/>
            <a:ext cx="8682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Aurorasaurus past results apply to future work on extreme events</a:t>
            </a:r>
            <a:endParaRPr sz="2220"/>
          </a:p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72850" y="473775"/>
            <a:ext cx="8759400" cy="4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In 2015 we showed tweets track activity scaling with the size of the storm -&gt; not surprised with the massive response to this large event. 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Case, N. A., et al., (2015). Mapping auroral activity with Twitter. </a:t>
            </a:r>
            <a:r>
              <a:rPr i="1"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Geophysical Research Letters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42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(10), 3668-3676. </a:t>
            </a:r>
            <a:r>
              <a:rPr lang="en" sz="76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https://doi.org/https://doi.org/10.1002/2015GL063709</a:t>
            </a:r>
            <a:endParaRPr sz="10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We b</a:t>
            </a:r>
            <a:r>
              <a:rPr lang="en" sz="1090"/>
              <a:t>uilt Aurorasaurus website to scale, collect reports robustly (with terms of use, time, location, photo, and simple information), and give free location-based alerts. </a:t>
            </a:r>
            <a:r>
              <a:rPr b="1" lang="en" sz="1090"/>
              <a:t>Further website modernization tools are planned. Naked eye reports should be distinguished.  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MacDonald, E. A., et al., (2015). Aurorasaurus: A citizen science platform for viewing and reporting the aurora. </a:t>
            </a:r>
            <a:r>
              <a:rPr i="1"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Space Weather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13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(9), 548-559. </a:t>
            </a:r>
            <a:r>
              <a:rPr lang="en" sz="76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https://doi.org/https://doi.org/10.1002/2015SW001214</a:t>
            </a:r>
            <a:endParaRPr sz="10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We have used participatory reports to document the equatorial boundary. </a:t>
            </a:r>
            <a:r>
              <a:rPr lang="en" sz="1090"/>
              <a:t>In 2015 we showed user reports further equatorward than the estimated view line. We modified our view line, and built the capacity to adapt even more.</a:t>
            </a:r>
            <a:r>
              <a:rPr b="1" lang="en" sz="1090"/>
              <a:t> In 2024, clusters created in Texas and Florida, responses can be analyzed further.</a:t>
            </a:r>
            <a:r>
              <a:rPr lang="en" sz="1090"/>
              <a:t> </a:t>
            </a:r>
            <a:br>
              <a:rPr lang="en" sz="1090"/>
            </a:b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Case, N. A., Kingman, D., &amp; MacDonald, E. A. (2016). A real-time hybrid aurora alert system: Combining citizen science reports with an auroral oval model. </a:t>
            </a:r>
            <a:r>
              <a:rPr i="1"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Earth and Space Science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3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(6), 257-265. </a:t>
            </a:r>
            <a:r>
              <a:rPr lang="en" sz="76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https://doi.org/https://doi.org/10.1002/2016EA000167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		Case, N. A., MacDonald, E. A., &amp; Viereck, R. (2016). Using citizen science reports to define the equatorial extent of auroral visibility. </a:t>
            </a:r>
            <a:r>
              <a:rPr i="1"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Space Weather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14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(3), 198-209. </a:t>
            </a:r>
            <a:r>
              <a:rPr lang="en" sz="76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https://doi.org/https://doi.org/10.1002/2015SW001320</a:t>
            </a:r>
            <a:endParaRPr sz="10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Also, we compared equatorial boundary from 2 models, with people’s reports as ‘ground-truth’. </a:t>
            </a:r>
            <a:r>
              <a:rPr b="1" lang="en" sz="1090"/>
              <a:t>Work in progress to update with new models, machine learning, as well as in a historical context.</a:t>
            </a:r>
            <a:r>
              <a:rPr lang="en" sz="1090"/>
              <a:t> 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Kosar, B. C., et al., (2018b). A case study comparing citizen science aurora data with global auroral boundaries derived from satellite imagery and empirical models  </a:t>
            </a:r>
            <a:r>
              <a:rPr i="1"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Journal of Atmospheric and Solar-Terrestrial Physics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177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274-282. </a:t>
            </a:r>
            <a:r>
              <a:rPr lang="en" sz="76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https://doi.org/https://doi.org/10.1016/j.jastp.2018.05.006</a:t>
            </a:r>
            <a:endParaRPr sz="10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In 2018, we published about STEVE, the optical manifestation of an extreme SAID. </a:t>
            </a:r>
            <a:r>
              <a:rPr b="1" lang="en" sz="1090"/>
              <a:t>New discoveries to come, e.g. red aurora </a:t>
            </a:r>
            <a:r>
              <a:rPr b="1" lang="en" sz="1090" u="sng">
                <a:solidFill>
                  <a:schemeClr val="hlink"/>
                </a:solidFill>
                <a:hlinkClick r:id="rId8"/>
              </a:rPr>
              <a:t>blog post</a:t>
            </a:r>
            <a:r>
              <a:rPr b="1" lang="en" sz="1090"/>
              <a:t> trying to communicate cutting edge research and motivate reports.</a:t>
            </a:r>
            <a:br>
              <a:rPr b="1" lang="en" sz="1090"/>
            </a:b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MacDonald, E. A., et al., (2018). New science in plain sight: Citizen scientists lead to the discovery of optical structure in the upper atmosphere. </a:t>
            </a:r>
            <a:r>
              <a:rPr i="1"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Science Advances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4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(3), eaaq0030. </a:t>
            </a:r>
            <a:r>
              <a:rPr lang="en" sz="76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https://doi.org/doi:10.1126/sciadv.aaq0030</a:t>
            </a:r>
            <a:endParaRPr sz="10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In 2018, we published open cleaned dataset. </a:t>
            </a:r>
            <a:r>
              <a:rPr b="1" lang="en" sz="1090"/>
              <a:t>Planning to do so for HBY period pushing boundaries of open data in MOOC. </a:t>
            </a:r>
            <a:br>
              <a:rPr b="1" lang="en" sz="1090"/>
            </a:b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Kosar, B. C., et al., (2018). Aurorasaurus Database of Real-Time, Crowd-Sourced Aurora Data for Space Weather Research. </a:t>
            </a:r>
            <a:r>
              <a:rPr i="1"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Earth and Space Science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5</a:t>
            </a:r>
            <a:r>
              <a:rPr lang="en" sz="7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(12), 970-980. </a:t>
            </a:r>
            <a:r>
              <a:rPr lang="en" sz="760">
                <a:solidFill>
                  <a:srgbClr val="005A84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https://doi.org/https://doi.org/10.1029/2018EA000454</a:t>
            </a:r>
            <a:endParaRPr sz="10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Beginning back in ~2020, we started talking about the massive imaging potential for this solar max with cell phones -&gt;</a:t>
            </a:r>
            <a:r>
              <a:rPr b="1" lang="en" sz="1090"/>
              <a:t> 	After the Gannon storm, we realized, we had not even imaged a superstorm with digital cameras since the last were in 2003. </a:t>
            </a:r>
            <a:endParaRPr b="1" sz="10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rPr b="1" lang="en" sz="1090"/>
              <a:t>If you are interested in working on extending these results, please contact me. Liz MacDonald (e.a.macdonald@nasa.gov)</a:t>
            </a:r>
            <a:endParaRPr b="1" sz="109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354" y="0"/>
            <a:ext cx="780729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-45775" y="-75425"/>
            <a:ext cx="8442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Kosar et al., 2018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193250" y="69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we ever fully imaged a storm?</a:t>
            </a:r>
            <a:endParaRPr/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2740700" y="687325"/>
            <a:ext cx="3052200" cy="43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altitude red aurora, great red aurora, SAR arcs, equatorial airglow </a:t>
            </a:r>
            <a:r>
              <a:rPr lang="en" sz="1259"/>
              <a:t>(He et al., 2020).</a:t>
            </a:r>
            <a:endParaRPr sz="1259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6"/>
              <a:t>Cameras are so sensitive they can fool us. The eye is 5x more sensitive to green than red. How sensitive are today’s cameras and phones? Mini color night vision!</a:t>
            </a:r>
            <a:endParaRPr sz="130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85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085"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1850" y="0"/>
            <a:ext cx="3247025" cy="243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6864000" y="-37775"/>
            <a:ext cx="2188200" cy="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Jaynes, NZ, 5/11/24</a:t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7075" y="2792073"/>
            <a:ext cx="2369825" cy="13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1038" y="2212275"/>
            <a:ext cx="2492624" cy="249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750" y="687325"/>
            <a:ext cx="2492625" cy="33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101750" y="731550"/>
            <a:ext cx="24456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What is that red aurora? </a:t>
            </a:r>
            <a:r>
              <a:rPr lang="en">
                <a:solidFill>
                  <a:schemeClr val="lt1"/>
                </a:solidFill>
              </a:rPr>
              <a:t>Might be multiple things!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6077338" y="4612275"/>
            <a:ext cx="30000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Plain language descriptions help. </a:t>
            </a:r>
            <a:r>
              <a:rPr lang="en" sz="13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https://blog.aurorasaurus.org/?p=2030</a:t>
            </a:r>
            <a:r>
              <a:rPr lang="en" sz="1300">
                <a:solidFill>
                  <a:schemeClr val="dk2"/>
                </a:solidFill>
              </a:rPr>
              <a:t> 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101750" y="4125100"/>
            <a:ext cx="5928600" cy="9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585">
                <a:solidFill>
                  <a:schemeClr val="dk2"/>
                </a:solidFill>
              </a:rPr>
              <a:t>Helio Big Year Solar Max campaign aims to bring together the Heliophysics System Observatory, open science, citizen scientists and more (POC: Janet Kozyra) - stay tuned</a:t>
            </a:r>
            <a:endParaRPr sz="900"/>
          </a:p>
        </p:txBody>
      </p:sp>
      <p:sp>
        <p:nvSpPr>
          <p:cNvPr id="112" name="Google Shape;112;p18"/>
          <p:cNvSpPr txBox="1"/>
          <p:nvPr/>
        </p:nvSpPr>
        <p:spPr>
          <a:xfrm>
            <a:off x="78200" y="3460025"/>
            <a:ext cx="24927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6">
                <a:solidFill>
                  <a:schemeClr val="lt1"/>
                </a:solidFill>
              </a:rPr>
              <a:t>MacDonald, WA, iPhone 11 “Night mode” pic </a:t>
            </a:r>
            <a:r>
              <a:rPr lang="en" sz="1106">
                <a:solidFill>
                  <a:schemeClr val="lt1"/>
                </a:solidFill>
              </a:rPr>
              <a:t>converted</a:t>
            </a:r>
            <a:r>
              <a:rPr lang="en" sz="1106">
                <a:solidFill>
                  <a:schemeClr val="lt1"/>
                </a:solidFill>
              </a:rPr>
              <a:t> to JPEG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113" name="Google Shape;113;p18"/>
          <p:cNvCxnSpPr/>
          <p:nvPr/>
        </p:nvCxnSpPr>
        <p:spPr>
          <a:xfrm>
            <a:off x="253725" y="2158150"/>
            <a:ext cx="0" cy="49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4" name="Google Shape;114;p18"/>
          <p:cNvSpPr txBox="1"/>
          <p:nvPr/>
        </p:nvSpPr>
        <p:spPr>
          <a:xfrm>
            <a:off x="132300" y="2573900"/>
            <a:ext cx="147000" cy="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204550" y="114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OpenSpace Collaboration in Progress</a:t>
            </a:r>
            <a:endParaRPr/>
          </a:p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204550" y="687325"/>
            <a:ext cx="8627700" cy="43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Unique global 3d view, layering (clouds, DNB, etc)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Zooming in to show photos. Playing movies.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Exporting to planetariums.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Cons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Limited use of the platform, non-trivial to add features, photo stitching would happen outside OpenSpace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Must protect photographer’s photos and work out collaboration terms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Not clear who is the audience we should build the tool for/with. Solar Max scientists, citizen scientists, teachers. Each are potential users, but with some barriers. (versatility could also be a pro?)</a:t>
            </a:r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1850" y="0"/>
            <a:ext cx="3247025" cy="243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7499975" y="2359075"/>
            <a:ext cx="2188200" cy="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Jaynes, NZ, 5/11/24</a:t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slides with more visuals &amp; talking points</a:t>
            </a:r>
            <a:endParaRPr/>
          </a:p>
        </p:txBody>
      </p:sp>
      <p:sp>
        <p:nvSpPr>
          <p:cNvPr id="128" name="Google Shape;128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in progress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828675"/>
            <a:ext cx="7620000" cy="42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106625" y="153175"/>
            <a:ext cx="66060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Kosar et al., 2018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Kosar and MacDonald, CCMC workshop 2017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